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9"/>
  </p:notesMasterIdLst>
  <p:handoutMasterIdLst>
    <p:handoutMasterId r:id="rId10"/>
  </p:handoutMasterIdLst>
  <p:sldIdLst>
    <p:sldId id="688" r:id="rId3"/>
    <p:sldId id="827" r:id="rId4"/>
    <p:sldId id="849" r:id="rId5"/>
    <p:sldId id="850" r:id="rId6"/>
    <p:sldId id="851" r:id="rId7"/>
    <p:sldId id="856" r:id="rId8"/>
  </p:sldIdLst>
  <p:sldSz cx="9144000" cy="5143500" type="screen16x9"/>
  <p:notesSz cx="6735763" cy="9866313"/>
  <p:defaultTextStyle>
    <a:defPPr>
      <a:defRPr lang="en-US"/>
    </a:defPPr>
    <a:lvl1pPr marL="0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55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33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11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89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66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45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22" algn="l" defTabSz="68575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0033"/>
    <a:srgbClr val="FFFFFF"/>
    <a:srgbClr val="DE0000"/>
    <a:srgbClr val="A6A6A6"/>
    <a:srgbClr val="0669A1"/>
    <a:srgbClr val="92D050"/>
    <a:srgbClr val="00B050"/>
    <a:srgbClr val="C8E4FA"/>
    <a:srgbClr val="118CE8"/>
    <a:srgbClr val="16A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434" autoAdjust="0"/>
  </p:normalViewPr>
  <p:slideViewPr>
    <p:cSldViewPr snapToGrid="0" snapToObjects="1">
      <p:cViewPr varScale="1">
        <p:scale>
          <a:sx n="90" d="100"/>
          <a:sy n="90" d="100"/>
        </p:scale>
        <p:origin x="738" y="84"/>
      </p:cViewPr>
      <p:guideLst>
        <p:guide orient="horz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512" y="-104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A594-041B-449E-89BC-5A6CB1F5A9AB}" type="datetimeFigureOut">
              <a:rPr lang="id-ID" smtClean="0"/>
              <a:pPr/>
              <a:t>15/05/2023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DDC53-01B7-4E0F-8BE2-02DC8C672187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936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CC32-3486-46B1-A8B7-921064D8D59D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495A-DD81-44F4-9F54-1F39867BF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8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55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33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11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89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66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45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22" algn="l" defTabSz="68575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91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8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5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10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3548" y="397972"/>
            <a:ext cx="566306" cy="33978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1" y="281941"/>
            <a:ext cx="571501" cy="603685"/>
          </a:xfrm>
          <a:prstGeom prst="rect">
            <a:avLst/>
          </a:prstGeom>
          <a:pattFill prst="ltHorz">
            <a:fgClr>
              <a:srgbClr val="094D8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485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69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80AF7FF-270D-43DD-B940-28B5898EF2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38100"/>
            <a:ext cx="881491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E7A37-C852-4288-BDDF-A17930B4A59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4603247"/>
            <a:ext cx="9164548" cy="540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7F12F5-B2D2-499B-A3DD-51DDCF6799EC}"/>
              </a:ext>
            </a:extLst>
          </p:cNvPr>
          <p:cNvSpPr txBox="1"/>
          <p:nvPr userDrawn="1"/>
        </p:nvSpPr>
        <p:spPr>
          <a:xfrm>
            <a:off x="148619" y="4693171"/>
            <a:ext cx="6046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0" dirty="0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Viettel </a:t>
            </a:r>
            <a:r>
              <a:rPr lang="en-US" spc="0" dirty="0" err="1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Bà</a:t>
            </a:r>
            <a:r>
              <a:rPr lang="en-US" spc="0" dirty="0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Rịa</a:t>
            </a:r>
            <a:r>
              <a:rPr lang="en-US" spc="0" dirty="0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– </a:t>
            </a:r>
            <a:r>
              <a:rPr lang="en-US" spc="0" dirty="0" err="1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Vũng</a:t>
            </a:r>
            <a:r>
              <a:rPr lang="en-US" spc="0" dirty="0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Tàu</a:t>
            </a:r>
            <a:endParaRPr lang="en-US" spc="0" dirty="0">
              <a:solidFill>
                <a:srgbClr val="EE0033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E710FC-A4E5-41BB-99FF-FEDCCE2C4F7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75" y="4756150"/>
            <a:ext cx="975214" cy="2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lang="en-US" sz="2300" kern="1200">
          <a:solidFill>
            <a:schemeClr val="tx1">
              <a:lumMod val="75000"/>
              <a:lumOff val="25000"/>
            </a:schemeClr>
          </a:solidFill>
          <a:latin typeface="Calibri" pitchFamily="34" charset="0"/>
          <a:ea typeface="Roboto Medium" panose="02000000000000000000" pitchFamily="2" charset="0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  <a:ea typeface="Roboto Light" panose="02000000000000000000" pitchFamily="2" charset="0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5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  <a:ea typeface="Roboto Light" panose="02000000000000000000" pitchFamily="2" charset="0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  <a:ea typeface="Roboto Light" panose="02000000000000000000" pitchFamily="2" charset="0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  <a:ea typeface="Roboto Light" panose="02000000000000000000" pitchFamily="2" charset="0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200" kern="1200" dirty="0">
          <a:solidFill>
            <a:schemeClr val="tx1">
              <a:lumMod val="75000"/>
              <a:lumOff val="25000"/>
            </a:schemeClr>
          </a:solidFill>
          <a:effectLst/>
          <a:latin typeface="Calibri" pitchFamily="34" charset="0"/>
          <a:ea typeface="Roboto Light" panose="02000000000000000000" pitchFamily="2" charset="0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858EC5-25E0-49D9-A942-937E6595FF4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" y="4603247"/>
            <a:ext cx="9164548" cy="5402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0158BF-556E-472D-BEE8-2981CF03CC0C}"/>
              </a:ext>
            </a:extLst>
          </p:cNvPr>
          <p:cNvSpPr txBox="1"/>
          <p:nvPr userDrawn="1"/>
        </p:nvSpPr>
        <p:spPr>
          <a:xfrm>
            <a:off x="148619" y="4693171"/>
            <a:ext cx="6046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0" dirty="0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Viettel </a:t>
            </a:r>
            <a:r>
              <a:rPr lang="en-US" spc="0" dirty="0" err="1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Bà</a:t>
            </a:r>
            <a:r>
              <a:rPr lang="en-US" spc="0" dirty="0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Rịa</a:t>
            </a:r>
            <a:r>
              <a:rPr lang="en-US" spc="0" dirty="0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– </a:t>
            </a:r>
            <a:r>
              <a:rPr lang="en-US" spc="0" dirty="0" err="1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Vũng</a:t>
            </a:r>
            <a:r>
              <a:rPr lang="en-US" spc="0" dirty="0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US" spc="0" dirty="0" err="1">
                <a:solidFill>
                  <a:srgbClr val="EE0033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Tàu</a:t>
            </a:r>
            <a:endParaRPr lang="en-US" spc="0" dirty="0">
              <a:solidFill>
                <a:srgbClr val="EE0033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6EA016-5C55-43D7-99CE-882125566DE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75" y="4756150"/>
            <a:ext cx="975214" cy="21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klak.tsdc.edu.vn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4532" y="2112417"/>
            <a:ext cx="451946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EE0033"/>
                </a:solidFill>
                <a:latin typeface="+mj-lt"/>
                <a:cs typeface="Calibri" panose="020F0502020204030204" pitchFamily="34" charset="0"/>
              </a:rPr>
              <a:t>H</a:t>
            </a:r>
            <a:r>
              <a:rPr lang="vi-VN" sz="2800" b="1" dirty="0">
                <a:solidFill>
                  <a:srgbClr val="EE0033"/>
                </a:solidFill>
                <a:latin typeface="+mj-lt"/>
                <a:cs typeface="Calibri" panose="020F0502020204030204" pitchFamily="34" charset="0"/>
              </a:rPr>
              <a:t>Ư</a:t>
            </a:r>
            <a:r>
              <a:rPr lang="en-US" sz="2800" b="1" dirty="0">
                <a:solidFill>
                  <a:srgbClr val="EE0033"/>
                </a:solidFill>
                <a:latin typeface="+mj-lt"/>
                <a:cs typeface="Calibri" panose="020F0502020204030204" pitchFamily="34" charset="0"/>
              </a:rPr>
              <a:t>ỚNG DẪN PHHS/HS ĐĂNG KÝ XÉT TUYỂN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75" y="4756150"/>
            <a:ext cx="975214" cy="21476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4695881"/>
            <a:ext cx="3939822" cy="447619"/>
            <a:chOff x="0" y="4695881"/>
            <a:chExt cx="2904762" cy="447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7980" y="4756150"/>
              <a:ext cx="2328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300" dirty="0">
                  <a:solidFill>
                    <a:srgbClr val="FF0000"/>
                  </a:solidFill>
                  <a:latin typeface="FS PF BeauSans Pro Light" panose="02000500000000020004" pitchFamily="2" charset="0"/>
                </a:rPr>
                <a:t>https://qlts.tsdc.edu.vn/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22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6920"/>
            <a:ext cx="7982541" cy="56349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96432" y="67190"/>
            <a:ext cx="775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1. </a:t>
            </a:r>
            <a:r>
              <a:rPr lang="en-US" sz="2800" dirty="0" err="1"/>
              <a:t>Hướng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chức</a:t>
            </a:r>
            <a:r>
              <a:rPr lang="en-US" sz="2800" dirty="0"/>
              <a:t> </a:t>
            </a:r>
            <a:r>
              <a:rPr lang="en-US" sz="2800" dirty="0" err="1"/>
              <a:t>năng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TSDC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0343" y="819312"/>
            <a:ext cx="7977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err="1"/>
              <a:t>Bước</a:t>
            </a:r>
            <a:r>
              <a:rPr lang="en-US" b="1" dirty="0"/>
              <a:t> 1: </a:t>
            </a:r>
            <a:r>
              <a:rPr lang="en-US" dirty="0" err="1"/>
              <a:t>Truy</a:t>
            </a:r>
            <a:r>
              <a:rPr lang="en-US" dirty="0"/>
              <a:t> </a:t>
            </a:r>
            <a:r>
              <a:rPr lang="en-US" dirty="0" err="1"/>
              <a:t>cập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web </a:t>
            </a:r>
            <a:r>
              <a:rPr lang="en-US" dirty="0" err="1"/>
              <a:t>dành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huynh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/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– </a:t>
            </a:r>
            <a:r>
              <a:rPr lang="en-US" dirty="0">
                <a:hlinkClick r:id="rId3"/>
              </a:rPr>
              <a:t>https://daklak.tsdc.edu.vn/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EE0033"/>
                </a:solidFill>
                <a:latin typeface="+mj-lt"/>
              </a:rPr>
              <a:t>Thực</a:t>
            </a:r>
            <a:r>
              <a:rPr lang="en-US" sz="2400" dirty="0">
                <a:solidFill>
                  <a:srgbClr val="EE0033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EE0033"/>
                </a:solidFill>
                <a:latin typeface="+mj-lt"/>
              </a:rPr>
              <a:t>hiện</a:t>
            </a:r>
            <a:r>
              <a:rPr lang="en-US" sz="2400" dirty="0">
                <a:solidFill>
                  <a:srgbClr val="EE0033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EE0033"/>
                </a:solidFill>
                <a:latin typeface="+mj-lt"/>
              </a:rPr>
              <a:t>các</a:t>
            </a:r>
            <a:r>
              <a:rPr lang="en-US" sz="2400" dirty="0">
                <a:solidFill>
                  <a:srgbClr val="EE0033"/>
                </a:solidFill>
                <a:latin typeface="+mj-lt"/>
              </a:rPr>
              <a:t> b</a:t>
            </a:r>
            <a:r>
              <a:rPr lang="vi-VN" sz="2400" dirty="0">
                <a:solidFill>
                  <a:srgbClr val="EE0033"/>
                </a:solidFill>
                <a:latin typeface="+mj-lt"/>
              </a:rPr>
              <a:t>ư</a:t>
            </a:r>
            <a:r>
              <a:rPr lang="en-US" sz="2400" dirty="0" err="1">
                <a:solidFill>
                  <a:srgbClr val="EE0033"/>
                </a:solidFill>
                <a:latin typeface="+mj-lt"/>
              </a:rPr>
              <a:t>ớc</a:t>
            </a:r>
            <a:r>
              <a:rPr lang="en-US" sz="2400" dirty="0">
                <a:solidFill>
                  <a:srgbClr val="EE0033"/>
                </a:solidFill>
                <a:latin typeface="+mj-lt"/>
              </a:rPr>
              <a:t> 1-2-3 </a:t>
            </a:r>
            <a:r>
              <a:rPr lang="en-US" sz="2400" dirty="0" err="1">
                <a:solidFill>
                  <a:srgbClr val="EE0033"/>
                </a:solidFill>
                <a:latin typeface="+mj-lt"/>
              </a:rPr>
              <a:t>để</a:t>
            </a:r>
            <a:r>
              <a:rPr lang="en-US" sz="2400" dirty="0">
                <a:solidFill>
                  <a:srgbClr val="EE0033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EE0033"/>
                </a:solidFill>
                <a:latin typeface="+mj-lt"/>
              </a:rPr>
              <a:t>đăng</a:t>
            </a:r>
            <a:r>
              <a:rPr lang="en-US" sz="2400" dirty="0">
                <a:solidFill>
                  <a:srgbClr val="EE0033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EE0033"/>
                </a:solidFill>
                <a:latin typeface="+mj-lt"/>
              </a:rPr>
              <a:t>ký</a:t>
            </a:r>
            <a:endParaRPr lang="en-US" sz="2400" dirty="0">
              <a:solidFill>
                <a:srgbClr val="EE0033"/>
              </a:solidFill>
              <a:latin typeface="+mj-l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75" y="4756150"/>
            <a:ext cx="975214" cy="21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251631-9519-499A-B642-BEEA13E63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95881"/>
            <a:ext cx="2904762" cy="4476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423ABCD-D2F5-4752-A476-8A467EDC22E3}"/>
              </a:ext>
            </a:extLst>
          </p:cNvPr>
          <p:cNvGrpSpPr/>
          <p:nvPr/>
        </p:nvGrpSpPr>
        <p:grpSpPr>
          <a:xfrm>
            <a:off x="0" y="4695881"/>
            <a:ext cx="3939822" cy="447619"/>
            <a:chOff x="0" y="4695881"/>
            <a:chExt cx="2904762" cy="4476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85ACC93-6D9A-4F53-B917-BEF465AFF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24EB5C-2469-40D5-9055-7EA37BD30D00}"/>
                </a:ext>
              </a:extLst>
            </p:cNvPr>
            <p:cNvSpPr txBox="1"/>
            <p:nvPr/>
          </p:nvSpPr>
          <p:spPr>
            <a:xfrm>
              <a:off x="477980" y="4756150"/>
              <a:ext cx="2328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300" dirty="0">
                  <a:solidFill>
                    <a:srgbClr val="FF0000"/>
                  </a:solidFill>
                  <a:latin typeface="FS PF BeauSans Pro Light" panose="02000500000000020004" pitchFamily="2" charset="0"/>
                </a:rPr>
                <a:t>https://qlts.tsdc.edu.vn/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CE8CD21-74BB-4C8A-AD55-5491D88D2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5387" y="1587090"/>
            <a:ext cx="6938519" cy="32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4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6920"/>
            <a:ext cx="7982541" cy="5397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644" y="26920"/>
            <a:ext cx="775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800" b="1" dirty="0">
                <a:solidFill>
                  <a:schemeClr val="bg1"/>
                </a:solidFill>
              </a:rPr>
              <a:t>. </a:t>
            </a:r>
            <a:r>
              <a:rPr lang="en-US" sz="2800" dirty="0"/>
              <a:t>HS </a:t>
            </a:r>
            <a:r>
              <a:rPr lang="en-US" sz="2800" dirty="0" err="1"/>
              <a:t>đăng</a:t>
            </a:r>
            <a:r>
              <a:rPr lang="en-US" sz="2800" dirty="0"/>
              <a:t> </a:t>
            </a:r>
            <a:r>
              <a:rPr lang="en-US" sz="2800" dirty="0" err="1"/>
              <a:t>ký</a:t>
            </a:r>
            <a:r>
              <a:rPr lang="en-US" sz="2800" dirty="0"/>
              <a:t> tr</a:t>
            </a:r>
            <a:r>
              <a:rPr lang="vi-VN" sz="2800" dirty="0"/>
              <a:t>ư</a:t>
            </a:r>
            <a:r>
              <a:rPr lang="en-US" sz="2800" dirty="0" err="1"/>
              <a:t>ờng</a:t>
            </a:r>
            <a:r>
              <a:rPr lang="en-US" sz="2800" dirty="0"/>
              <a:t> </a:t>
            </a:r>
            <a:r>
              <a:rPr lang="en-US" sz="2800" dirty="0" err="1"/>
              <a:t>xét</a:t>
            </a:r>
            <a:r>
              <a:rPr lang="en-US" sz="2800" dirty="0"/>
              <a:t> </a:t>
            </a:r>
            <a:r>
              <a:rPr lang="en-US" sz="2800" dirty="0" err="1"/>
              <a:t>tuyển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247"/>
            <a:ext cx="9144000" cy="5402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4650" y="4756150"/>
            <a:ext cx="396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B4B4B4"/>
                </a:solidFill>
                <a:latin typeface="FS PF BeauSans Pro Light" panose="02000500000000020004" pitchFamily="2" charset="0"/>
              </a:rPr>
              <a:t>https://tsdc.edu.vn/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75" y="4756150"/>
            <a:ext cx="975214" cy="214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AF86EA-5779-47BA-9168-9618F1790ADD}"/>
              </a:ext>
            </a:extLst>
          </p:cNvPr>
          <p:cNvSpPr txBox="1"/>
          <p:nvPr/>
        </p:nvSpPr>
        <p:spPr>
          <a:xfrm>
            <a:off x="202019" y="922371"/>
            <a:ext cx="87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ợt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 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them tr</a:t>
            </a:r>
            <a:r>
              <a:rPr lang="vi-VN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800" dirty="0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endParaRPr lang="en-US" sz="1800" dirty="0">
              <a:solidFill>
                <a:srgbClr val="EE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EDD91-8EBE-4A5E-8672-DF18072B80AD}"/>
              </a:ext>
            </a:extLst>
          </p:cNvPr>
          <p:cNvGrpSpPr/>
          <p:nvPr/>
        </p:nvGrpSpPr>
        <p:grpSpPr>
          <a:xfrm>
            <a:off x="0" y="4695881"/>
            <a:ext cx="2904762" cy="447619"/>
            <a:chOff x="0" y="4695881"/>
            <a:chExt cx="2904762" cy="4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10CA69-A806-44E5-BAE1-D32E3CC5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F2405E-E95B-45C0-83DE-544F68FD7EAF}"/>
                </a:ext>
              </a:extLst>
            </p:cNvPr>
            <p:cNvSpPr txBox="1"/>
            <p:nvPr/>
          </p:nvSpPr>
          <p:spPr>
            <a:xfrm>
              <a:off x="477981" y="4756150"/>
              <a:ext cx="2169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VIETTEL THÁI BÌNH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18A663-C627-47A4-9081-58E74216DFA6}"/>
              </a:ext>
            </a:extLst>
          </p:cNvPr>
          <p:cNvGrpSpPr/>
          <p:nvPr/>
        </p:nvGrpSpPr>
        <p:grpSpPr>
          <a:xfrm>
            <a:off x="0" y="4695881"/>
            <a:ext cx="3939822" cy="447619"/>
            <a:chOff x="0" y="4695881"/>
            <a:chExt cx="2904762" cy="447619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A0760B4-757A-463D-AB88-1F2A22017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89C203-5C5D-4168-9D3F-83C07C95E0DB}"/>
                </a:ext>
              </a:extLst>
            </p:cNvPr>
            <p:cNvSpPr txBox="1"/>
            <p:nvPr/>
          </p:nvSpPr>
          <p:spPr>
            <a:xfrm>
              <a:off x="477981" y="4756150"/>
              <a:ext cx="23284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300" dirty="0">
                  <a:solidFill>
                    <a:srgbClr val="FF0000"/>
                  </a:solidFill>
                  <a:latin typeface="FS PF BeauSans Pro Light" panose="02000500000000020004" pitchFamily="2" charset="0"/>
                </a:rPr>
                <a:t>https://qlts.tsdc.edu.vn/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C12641F-2C9D-4818-99CF-FA58530A5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19" y="1660300"/>
            <a:ext cx="6783572" cy="27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1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6920"/>
            <a:ext cx="7982541" cy="5133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5720" y="26920"/>
            <a:ext cx="775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3. </a:t>
            </a:r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Nộp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j-lt"/>
              </a:rPr>
              <a:t>hồ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 s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ơ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247"/>
            <a:ext cx="9144000" cy="5402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4650" y="4756150"/>
            <a:ext cx="396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B4B4B4"/>
                </a:solidFill>
                <a:latin typeface="FS PF BeauSans Pro Light" panose="02000500000000020004" pitchFamily="2" charset="0"/>
              </a:rPr>
              <a:t>https://tsdc.edu.vn/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75" y="4756150"/>
            <a:ext cx="975214" cy="214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AF86EA-5779-47BA-9168-9618F1790ADD}"/>
              </a:ext>
            </a:extLst>
          </p:cNvPr>
          <p:cNvSpPr txBox="1"/>
          <p:nvPr/>
        </p:nvSpPr>
        <p:spPr>
          <a:xfrm>
            <a:off x="11887" y="703043"/>
            <a:ext cx="87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Hs/PHHS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thực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hiện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lần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l</a:t>
            </a:r>
            <a:r>
              <a:rPr lang="vi-VN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ợt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1-2 (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mã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đc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tr</a:t>
            </a:r>
            <a:r>
              <a:rPr lang="vi-VN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ư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ờng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c2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cấp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) -3.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nộp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hồ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s</a:t>
            </a:r>
            <a:r>
              <a:rPr lang="vi-VN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ơ</a:t>
            </a:r>
            <a:endParaRPr lang="en-US" sz="1800" dirty="0">
              <a:solidFill>
                <a:srgbClr val="EE0033"/>
              </a:solidFill>
              <a:latin typeface="Arial (Body)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EDD91-8EBE-4A5E-8672-DF18072B80AD}"/>
              </a:ext>
            </a:extLst>
          </p:cNvPr>
          <p:cNvGrpSpPr/>
          <p:nvPr/>
        </p:nvGrpSpPr>
        <p:grpSpPr>
          <a:xfrm>
            <a:off x="0" y="4695881"/>
            <a:ext cx="2904762" cy="447619"/>
            <a:chOff x="0" y="4695881"/>
            <a:chExt cx="2904762" cy="4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10CA69-A806-44E5-BAE1-D32E3CC5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F2405E-E95B-45C0-83DE-544F68FD7EAF}"/>
                </a:ext>
              </a:extLst>
            </p:cNvPr>
            <p:cNvSpPr txBox="1"/>
            <p:nvPr/>
          </p:nvSpPr>
          <p:spPr>
            <a:xfrm>
              <a:off x="477981" y="4756150"/>
              <a:ext cx="2169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VIETTEL THÁI BÌNH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673EB4-07A2-4978-A9E1-6E517C6BEA38}"/>
              </a:ext>
            </a:extLst>
          </p:cNvPr>
          <p:cNvGrpSpPr/>
          <p:nvPr/>
        </p:nvGrpSpPr>
        <p:grpSpPr>
          <a:xfrm>
            <a:off x="0" y="4695881"/>
            <a:ext cx="3939822" cy="447619"/>
            <a:chOff x="0" y="4695881"/>
            <a:chExt cx="2904762" cy="44761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77BDDC2-C967-453B-B4AB-C8EA21615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548F22C-958A-48EC-A834-760058AA335D}"/>
                </a:ext>
              </a:extLst>
            </p:cNvPr>
            <p:cNvSpPr txBox="1"/>
            <p:nvPr/>
          </p:nvSpPr>
          <p:spPr>
            <a:xfrm>
              <a:off x="477981" y="4756150"/>
              <a:ext cx="23676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300" dirty="0">
                  <a:solidFill>
                    <a:srgbClr val="FF0000"/>
                  </a:solidFill>
                  <a:latin typeface="FS PF BeauSans Pro Light" panose="02000500000000020004" pitchFamily="2" charset="0"/>
                </a:rPr>
                <a:t>https://qlts.tsdc.edu.vn/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2643F6B-7292-4806-8AFB-3A334CBD31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50" y="1255014"/>
            <a:ext cx="7464056" cy="228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91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6920"/>
            <a:ext cx="7982541" cy="4989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3644" y="18990"/>
            <a:ext cx="7751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4. </a:t>
            </a:r>
            <a:r>
              <a:rPr lang="en-US" sz="2800" b="1" dirty="0" err="1">
                <a:solidFill>
                  <a:schemeClr val="bg1"/>
                </a:solidFill>
              </a:rPr>
              <a:t>Nộp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hồ</a:t>
            </a:r>
            <a:r>
              <a:rPr lang="en-US" sz="2800" b="1" dirty="0">
                <a:solidFill>
                  <a:schemeClr val="bg1"/>
                </a:solidFill>
              </a:rPr>
              <a:t> s</a:t>
            </a:r>
            <a:r>
              <a:rPr lang="vi-VN" sz="2800" b="1" dirty="0">
                <a:solidFill>
                  <a:schemeClr val="bg1"/>
                </a:solidFill>
              </a:rPr>
              <a:t>ơ</a:t>
            </a:r>
            <a:r>
              <a:rPr lang="en-US" sz="2800" b="1" dirty="0">
                <a:solidFill>
                  <a:schemeClr val="bg1"/>
                </a:solidFill>
              </a:rPr>
              <a:t> -</a:t>
            </a:r>
            <a:r>
              <a:rPr lang="en-US" sz="2800" b="1" dirty="0" err="1">
                <a:solidFill>
                  <a:schemeClr val="bg1"/>
                </a:solidFill>
              </a:rPr>
              <a:t>tt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247"/>
            <a:ext cx="9144000" cy="5402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4650" y="4756150"/>
            <a:ext cx="3968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300" dirty="0">
                <a:solidFill>
                  <a:srgbClr val="B4B4B4"/>
                </a:solidFill>
                <a:latin typeface="FS PF BeauSans Pro Light" panose="02000500000000020004" pitchFamily="2" charset="0"/>
              </a:rPr>
              <a:t>https://tsdc.edu.vn/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75" y="4756150"/>
            <a:ext cx="975214" cy="214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AF86EA-5779-47BA-9168-9618F1790ADD}"/>
              </a:ext>
            </a:extLst>
          </p:cNvPr>
          <p:cNvSpPr txBox="1"/>
          <p:nvPr/>
        </p:nvSpPr>
        <p:spPr>
          <a:xfrm>
            <a:off x="202019" y="922371"/>
            <a:ext cx="87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Hs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nhập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mã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=&gt;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chọn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đăng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ký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để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hoàn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tất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việc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nộp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hồ</a:t>
            </a:r>
            <a:r>
              <a:rPr lang="en-US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 s</a:t>
            </a:r>
            <a:r>
              <a:rPr lang="vi-VN" sz="1800" dirty="0">
                <a:solidFill>
                  <a:srgbClr val="EE0033"/>
                </a:solidFill>
                <a:latin typeface="Arial (Body)"/>
                <a:cs typeface="Arial" panose="020B0604020202020204" pitchFamily="34" charset="0"/>
              </a:rPr>
              <a:t>ơ</a:t>
            </a:r>
            <a:endParaRPr lang="en-US" sz="1800" dirty="0">
              <a:solidFill>
                <a:srgbClr val="EE0033"/>
              </a:solidFill>
              <a:latin typeface="Arial (Body)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7EDD91-8EBE-4A5E-8672-DF18072B80AD}"/>
              </a:ext>
            </a:extLst>
          </p:cNvPr>
          <p:cNvGrpSpPr/>
          <p:nvPr/>
        </p:nvGrpSpPr>
        <p:grpSpPr>
          <a:xfrm>
            <a:off x="0" y="4695881"/>
            <a:ext cx="2904762" cy="447619"/>
            <a:chOff x="0" y="4695881"/>
            <a:chExt cx="2904762" cy="4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10CA69-A806-44E5-BAE1-D32E3CC54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4F2405E-E95B-45C0-83DE-544F68FD7EAF}"/>
                </a:ext>
              </a:extLst>
            </p:cNvPr>
            <p:cNvSpPr txBox="1"/>
            <p:nvPr/>
          </p:nvSpPr>
          <p:spPr>
            <a:xfrm>
              <a:off x="477981" y="4756150"/>
              <a:ext cx="2169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VIETTEL THÁI BÌNH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19D1E26-68A6-4B85-9FEC-D5B99BFAD669}"/>
              </a:ext>
            </a:extLst>
          </p:cNvPr>
          <p:cNvGrpSpPr/>
          <p:nvPr/>
        </p:nvGrpSpPr>
        <p:grpSpPr>
          <a:xfrm>
            <a:off x="0" y="4695881"/>
            <a:ext cx="3939822" cy="447619"/>
            <a:chOff x="0" y="4695881"/>
            <a:chExt cx="2904762" cy="44761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5B8E7B-E838-4485-A39F-26142E31C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A9FA574-8DDB-4366-B28F-0C993A5158BC}"/>
                </a:ext>
              </a:extLst>
            </p:cNvPr>
            <p:cNvSpPr txBox="1"/>
            <p:nvPr/>
          </p:nvSpPr>
          <p:spPr>
            <a:xfrm>
              <a:off x="477980" y="4756150"/>
              <a:ext cx="2297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300" dirty="0">
                  <a:solidFill>
                    <a:srgbClr val="FF0000"/>
                  </a:solidFill>
                  <a:latin typeface="FS PF BeauSans Pro Light" panose="02000500000000020004" pitchFamily="2" charset="0"/>
                </a:rPr>
                <a:t>https://qlts.tsdc.edu.vn/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CDBB127-1D74-427E-ACEC-F008C4B39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267" y="1444606"/>
            <a:ext cx="6809297" cy="343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6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19273" y="2284269"/>
            <a:ext cx="3776502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EE0033"/>
                </a:solidFill>
                <a:latin typeface="+mj-lt"/>
                <a:cs typeface="Calibri" panose="020F0502020204030204" pitchFamily="34" charset="0"/>
              </a:rPr>
              <a:t>CHÂN THÀNH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EE0033"/>
                </a:solidFill>
                <a:latin typeface="+mj-lt"/>
                <a:cs typeface="Calibri" panose="020F0502020204030204" pitchFamily="34" charset="0"/>
              </a:rPr>
              <a:t>CẢM ƠN!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75" y="4756150"/>
            <a:ext cx="975214" cy="21476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13D28C4-9190-4F55-BC48-A51BADB6052E}"/>
              </a:ext>
            </a:extLst>
          </p:cNvPr>
          <p:cNvGrpSpPr/>
          <p:nvPr/>
        </p:nvGrpSpPr>
        <p:grpSpPr>
          <a:xfrm>
            <a:off x="0" y="4695881"/>
            <a:ext cx="2904762" cy="447619"/>
            <a:chOff x="0" y="4695881"/>
            <a:chExt cx="2904762" cy="4476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86EF32-8CCF-4AE8-A450-ED1C79C3B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195108-CA9E-4AFD-8269-6466EE35A8F8}"/>
                </a:ext>
              </a:extLst>
            </p:cNvPr>
            <p:cNvSpPr txBox="1"/>
            <p:nvPr/>
          </p:nvSpPr>
          <p:spPr>
            <a:xfrm>
              <a:off x="477981" y="4756150"/>
              <a:ext cx="2169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VIETTEL THÁI BÌNH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3B79C73-00A7-41E5-A745-B172594F97E4}"/>
              </a:ext>
            </a:extLst>
          </p:cNvPr>
          <p:cNvGrpSpPr/>
          <p:nvPr/>
        </p:nvGrpSpPr>
        <p:grpSpPr>
          <a:xfrm>
            <a:off x="0" y="4695881"/>
            <a:ext cx="3939822" cy="447619"/>
            <a:chOff x="0" y="4695881"/>
            <a:chExt cx="2904762" cy="4476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5A8640F-EDB6-488E-A4CF-332D45211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4695881"/>
              <a:ext cx="2904762" cy="44761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EB52B5-A57D-4C08-8336-F89B3DC3C15E}"/>
                </a:ext>
              </a:extLst>
            </p:cNvPr>
            <p:cNvSpPr txBox="1"/>
            <p:nvPr/>
          </p:nvSpPr>
          <p:spPr>
            <a:xfrm>
              <a:off x="477980" y="4756150"/>
              <a:ext cx="23598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pc="300" dirty="0">
                  <a:solidFill>
                    <a:srgbClr val="FF0000"/>
                  </a:solidFill>
                  <a:latin typeface="FS PF BeauSans Pro Light" panose="02000500000000020004" pitchFamily="2" charset="0"/>
                </a:rPr>
                <a:t>https://qlts.tsdc.edu.vn/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8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32424F"/>
      </a:dk2>
      <a:lt2>
        <a:srgbClr val="C3AFCC"/>
      </a:lt2>
      <a:accent1>
        <a:srgbClr val="E28F16"/>
      </a:accent1>
      <a:accent2>
        <a:srgbClr val="FC1446"/>
      </a:accent2>
      <a:accent3>
        <a:srgbClr val="75436E"/>
      </a:accent3>
      <a:accent4>
        <a:srgbClr val="8DC63F"/>
      </a:accent4>
      <a:accent5>
        <a:srgbClr val="8DC63F"/>
      </a:accent5>
      <a:accent6>
        <a:srgbClr val="E28F16"/>
      </a:accent6>
      <a:hlink>
        <a:srgbClr val="E28F16"/>
      </a:hlink>
      <a:folHlink>
        <a:srgbClr val="A4CC2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32428</TotalTime>
  <Words>254</Words>
  <Application>Microsoft Office PowerPoint</Application>
  <PresentationFormat>On-screen Show (16:9)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Arial (Body)</vt:lpstr>
      <vt:lpstr>Calibri</vt:lpstr>
      <vt:lpstr>Calibri Light</vt:lpstr>
      <vt:lpstr>FS PF BeauSans Pro Light</vt:lpstr>
      <vt:lpstr>Roboto</vt:lpstr>
      <vt:lpstr>Roboto Light</vt:lpstr>
      <vt:lpstr>Roboto Medium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</dc:creator>
  <cp:lastModifiedBy>HOÀNG MINH PHÚC</cp:lastModifiedBy>
  <cp:revision>3304</cp:revision>
  <cp:lastPrinted>2016-09-14T03:17:41Z</cp:lastPrinted>
  <dcterms:created xsi:type="dcterms:W3CDTF">2014-10-04T04:19:21Z</dcterms:created>
  <dcterms:modified xsi:type="dcterms:W3CDTF">2023-05-15T09:07:38Z</dcterms:modified>
</cp:coreProperties>
</file>